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2DBC0-7D3A-4DC5-9722-230846766C30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ED276-94B2-420A-B8C2-835877FCBD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908892-5FFF-48CA-A048-D123B260C7DD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FCBB4-FFA4-4945-8A8E-C5CED0ECF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FCC23F-017B-4144-A476-1528F34B644C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9D097-FEDA-42C4-AB7C-374F65017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D642A9-C95C-44A6-9850-F275086C11A7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0BD7F-AC24-4A7E-B193-EA8EEF0DF7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D9C9F7-A5C8-4345-B8E5-FB9594B9668D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3CDD6-28D6-41F5-BE3E-45F4D0DC7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F3A610-F223-4506-8BD2-C15DE1F9E0F6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E0A7E-AE43-4CDC-9FA8-1DF8B3B7D7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6605F-C15B-4A9E-B16E-27B3C28175AF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BB7D2-C7C0-4226-B2A9-4DAFBD1EFB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16044-422A-4E94-8D60-4FFFA856AD9C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41C56-4426-4DF6-BBE0-884B3E2FE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222FB1-E1C4-42AE-AE92-37D830966969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DD7FB-CE60-4AED-AA71-CC681AF53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4433CC-086B-4ED9-AA34-50C0C5908384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F78B7-294A-445D-9FCF-B5849ACD8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DBAE9-9D55-4D9E-9F90-27406C6968DD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21C8F-C779-49DB-B844-344E0E31A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4DE46AC-4188-422D-B0BE-CE61054948D7}" type="datetime1">
              <a:rPr lang="en-US"/>
              <a:pPr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C2115D-4C1F-4CD5-A09F-5F626D5755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STEM Fair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coefficient of correlation (r)?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 of Correlation (r)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used to fit a straight line (best-fit) to sample data to summarize the relationship between </a:t>
            </a:r>
            <a:r>
              <a:rPr lang="en-US" sz="2800" i="1" dirty="0" smtClean="0"/>
              <a:t>x </a:t>
            </a:r>
            <a:r>
              <a:rPr lang="en-US" sz="2800" dirty="0" smtClean="0"/>
              <a:t>and </a:t>
            </a:r>
            <a:r>
              <a:rPr lang="en-US" sz="2800" i="1" dirty="0" smtClean="0"/>
              <a:t>y </a:t>
            </a:r>
            <a:r>
              <a:rPr lang="en-US" sz="2800" dirty="0" smtClean="0"/>
              <a:t>values.</a:t>
            </a:r>
          </a:p>
          <a:p>
            <a:pPr eaLnBrk="1" hangingPunct="1"/>
            <a:r>
              <a:rPr lang="en-US" sz="2800" dirty="0" smtClean="0"/>
              <a:t>Sample correlation coefficient (</a:t>
            </a:r>
            <a:r>
              <a:rPr lang="en-US" sz="2800" i="1" dirty="0" smtClean="0"/>
              <a:t>r</a:t>
            </a:r>
            <a:r>
              <a:rPr lang="en-US" sz="2800" dirty="0" smtClean="0"/>
              <a:t>) is calculated to measure the extent to which </a:t>
            </a:r>
            <a:r>
              <a:rPr lang="en-US" sz="2800" i="1" dirty="0" smtClean="0"/>
              <a:t>x</a:t>
            </a:r>
            <a:r>
              <a:rPr lang="en-US" sz="2800" dirty="0" smtClean="0"/>
              <a:t> and </a:t>
            </a:r>
            <a:r>
              <a:rPr lang="en-US" sz="2800" i="1" dirty="0" smtClean="0"/>
              <a:t>y</a:t>
            </a:r>
            <a:r>
              <a:rPr lang="en-US" sz="2800" dirty="0" smtClean="0"/>
              <a:t> are linearly related.</a:t>
            </a:r>
          </a:p>
          <a:p>
            <a:pPr lvl="1" eaLnBrk="1" hangingPunct="1"/>
            <a:r>
              <a:rPr lang="en-US" dirty="0" smtClean="0"/>
              <a:t>Example would be looking at the relationship between % salinity in water (x) and nitrate level (y). </a:t>
            </a:r>
          </a:p>
          <a:p>
            <a:pPr eaLnBrk="1" hangingPunct="1"/>
            <a:r>
              <a:rPr lang="en-US" sz="2800" dirty="0" smtClean="0"/>
              <a:t>Example of results would be that a simple linear regression model explained 91.3% of total variation in nitrate level by relating it to salinity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 of Correlation (r)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Only use if graph is a line graph or </a:t>
            </a:r>
            <a:r>
              <a:rPr lang="en-US" sz="2400" dirty="0" err="1" smtClean="0">
                <a:ea typeface="+mn-ea"/>
                <a:cs typeface="+mn-cs"/>
              </a:rPr>
              <a:t>scatterplot</a:t>
            </a:r>
            <a:r>
              <a:rPr lang="en-US" sz="2400" dirty="0" smtClean="0">
                <a:ea typeface="+mn-ea"/>
                <a:cs typeface="+mn-cs"/>
              </a:rPr>
              <a:t> (</a:t>
            </a:r>
            <a:r>
              <a:rPr lang="en-US" sz="2400" dirty="0" smtClean="0">
                <a:solidFill>
                  <a:srgbClr val="8064A2"/>
                </a:solidFill>
                <a:ea typeface="+mn-ea"/>
                <a:cs typeface="+mn-cs"/>
              </a:rPr>
              <a:t>not for time series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Describes the direction and strength of 2 sets of variables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Calculate when the line of best fit is made on a graph in excel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 smtClean="0">
                <a:ea typeface="+mn-ea"/>
                <a:cs typeface="+mn-cs"/>
              </a:rPr>
              <a:t>R Values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Positive Correlation = Direct relationship for data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Negative correlation = Indirect relationship for data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err="1" smtClean="0">
                <a:ea typeface="+mn-ea"/>
              </a:rPr>
              <a:t>r</a:t>
            </a:r>
            <a:r>
              <a:rPr lang="en-US" sz="2400" dirty="0" smtClean="0">
                <a:ea typeface="+mn-ea"/>
              </a:rPr>
              <a:t> = 0, no correlation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err="1" smtClean="0">
                <a:ea typeface="+mn-ea"/>
              </a:rPr>
              <a:t>r</a:t>
            </a:r>
            <a:r>
              <a:rPr lang="en-US" sz="2400" dirty="0" smtClean="0">
                <a:ea typeface="+mn-ea"/>
              </a:rPr>
              <a:t> &lt; 0.5, weak correlation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err="1" smtClean="0">
                <a:ea typeface="+mn-ea"/>
              </a:rPr>
              <a:t>r</a:t>
            </a:r>
            <a:r>
              <a:rPr lang="en-US" sz="2400" dirty="0" smtClean="0">
                <a:ea typeface="+mn-ea"/>
              </a:rPr>
              <a:t> &gt; 0.8, strong correlation 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err="1" smtClean="0">
                <a:ea typeface="+mn-ea"/>
              </a:rPr>
              <a:t>r</a:t>
            </a:r>
            <a:r>
              <a:rPr lang="en-US" sz="2400" dirty="0" smtClean="0">
                <a:ea typeface="+mn-ea"/>
              </a:rPr>
              <a:t> = 1 perfect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Coefficient of Correlation examples</a:t>
            </a:r>
          </a:p>
        </p:txBody>
      </p:sp>
      <p:pic>
        <p:nvPicPr>
          <p:cNvPr id="2560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71700"/>
            <a:ext cx="8180388" cy="332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Make sure your data tables include: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title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Appropriate labels and </a:t>
            </a:r>
            <a:r>
              <a:rPr lang="en-US" b="1" dirty="0" smtClean="0">
                <a:solidFill>
                  <a:srgbClr val="8064A2"/>
                </a:solidFill>
                <a:ea typeface="+mn-ea"/>
              </a:rPr>
              <a:t>SI units </a:t>
            </a:r>
            <a:r>
              <a:rPr lang="en-US" dirty="0" smtClean="0">
                <a:ea typeface="+mn-ea"/>
              </a:rPr>
              <a:t>for both the dependent and independent variables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Averages of data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Your graphs should be a representation of the </a:t>
            </a:r>
            <a:r>
              <a:rPr lang="en-US" b="1" dirty="0" smtClean="0">
                <a:solidFill>
                  <a:schemeClr val="accent4"/>
                </a:solidFill>
                <a:ea typeface="+mn-ea"/>
                <a:cs typeface="+mn-cs"/>
              </a:rPr>
              <a:t>averages</a:t>
            </a:r>
            <a:r>
              <a:rPr lang="en-US" dirty="0" smtClean="0">
                <a:ea typeface="+mn-ea"/>
                <a:cs typeface="+mn-cs"/>
              </a:rPr>
              <a:t> of your data! Not all the data that you collect!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type of graph should I use to analyze my data?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graphs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smtClean="0"/>
              <a:t>Pie Chart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Used to compare parts to a whole (percentages)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/>
              <a:t>Bar Graph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/>
              <a:t>compare values in a category or between categories. Multiple bar graphs compare relationships of closely related data sets.  These graphs may be used to demonstrate relationships in non-continuous data or data intervals.</a:t>
            </a:r>
          </a:p>
          <a:p>
            <a:pPr eaLnBrk="1" hangingPunct="1">
              <a:lnSpc>
                <a:spcPct val="80000"/>
              </a:lnSpc>
            </a:pPr>
            <a:endParaRPr lang="en-US" sz="26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20663" y="5818188"/>
            <a:ext cx="7483475" cy="6159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8064A2"/>
                </a:solidFill>
                <a:ea typeface="+mn-ea"/>
                <a:cs typeface="+mn-cs"/>
              </a:rPr>
              <a:t> </a:t>
            </a:r>
            <a:r>
              <a:rPr lang="en-US" b="1" dirty="0" smtClean="0">
                <a:solidFill>
                  <a:srgbClr val="8064A2"/>
                </a:solidFill>
                <a:ea typeface="+mn-ea"/>
                <a:cs typeface="+mn-cs"/>
              </a:rPr>
              <a:t>Typically NOT USED for STEM projects</a:t>
            </a:r>
          </a:p>
        </p:txBody>
      </p:sp>
      <p:pic>
        <p:nvPicPr>
          <p:cNvPr id="16389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7300" y="1163638"/>
            <a:ext cx="3619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9500" y="3632200"/>
            <a:ext cx="2527300" cy="32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Graphs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Time-Series Plot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dependent variable is numerical and the independent variable is time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XY Line Graph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dependent and independent variables when both are numerical and the dependent variable is a function of the independent variable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Scatter plot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Shows how two variables MAY be related to one another 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6113" y="1884363"/>
            <a:ext cx="4687887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0950" y="5094288"/>
            <a:ext cx="3562350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ctrTitle"/>
          </p:nvPr>
        </p:nvSpPr>
        <p:spPr>
          <a:xfrm>
            <a:off x="685800" y="925513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Why do I need error bars on my graph?</a:t>
            </a:r>
          </a:p>
        </p:txBody>
      </p:sp>
      <p:pic>
        <p:nvPicPr>
          <p:cNvPr id="1843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8463" y="2395538"/>
            <a:ext cx="5765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8900" y="0"/>
            <a:ext cx="2994025" cy="359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Error bars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Show variability in data</a:t>
            </a:r>
          </a:p>
          <a:p>
            <a:pPr eaLnBrk="1" hangingPunct="1"/>
            <a:r>
              <a:rPr lang="en-US" smtClean="0"/>
              <a:t>Indicate error and/or uncertainty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in measurement</a:t>
            </a:r>
          </a:p>
          <a:p>
            <a:pPr eaLnBrk="1" hangingPunct="1"/>
            <a:r>
              <a:rPr lang="en-US" smtClean="0"/>
              <a:t>A larger size error bar means the measurement/ data collected is not as accurate</a:t>
            </a:r>
          </a:p>
          <a:p>
            <a:pPr eaLnBrk="1" hangingPunct="1"/>
            <a:r>
              <a:rPr lang="en-US" smtClean="0"/>
              <a:t>Error bars should be one standard deviation in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standard deviation?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/>
              <a:t> Standard Deviation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most common means of measuring the amount of variation from the mean that exists for each experimental group. </a:t>
            </a:r>
          </a:p>
          <a:p>
            <a:pPr eaLnBrk="1" hangingPunct="1"/>
            <a:r>
              <a:rPr lang="en-US" dirty="0" smtClean="0"/>
              <a:t>A low standard deviation indicates that the data points tend to be very close to the mean </a:t>
            </a:r>
          </a:p>
          <a:p>
            <a:pPr eaLnBrk="1" hangingPunct="1"/>
            <a:r>
              <a:rPr lang="en-US" dirty="0" smtClean="0"/>
              <a:t>A high standard deviation indicates that the data points are spread out over a large range of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476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STEM Fair Graphs</vt:lpstr>
      <vt:lpstr>Data Tables</vt:lpstr>
      <vt:lpstr>What type of graph should I use to analyze my data?</vt:lpstr>
      <vt:lpstr>Types of graphs</vt:lpstr>
      <vt:lpstr>Types of Graphs Continued</vt:lpstr>
      <vt:lpstr>Why do I need error bars on my graph?</vt:lpstr>
      <vt:lpstr>Error bars</vt:lpstr>
      <vt:lpstr>What is the standard deviation?</vt:lpstr>
      <vt:lpstr> Standard Deviation</vt:lpstr>
      <vt:lpstr>What is the coefficient of correlation (r)?</vt:lpstr>
      <vt:lpstr>Coefficient of Correlation (r)</vt:lpstr>
      <vt:lpstr>Coefficient of Correlation (r)</vt:lpstr>
      <vt:lpstr>Coefficient of Correlation examples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Fair Graphs</dc:title>
  <dc:creator>Howard County Administrator</dc:creator>
  <cp:lastModifiedBy>.</cp:lastModifiedBy>
  <cp:revision>23</cp:revision>
  <dcterms:created xsi:type="dcterms:W3CDTF">2013-07-03T18:56:34Z</dcterms:created>
  <dcterms:modified xsi:type="dcterms:W3CDTF">2013-09-08T14:39:34Z</dcterms:modified>
</cp:coreProperties>
</file>